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1167" r:id="rId2"/>
    <p:sldId id="1168" r:id="rId3"/>
    <p:sldId id="1169" r:id="rId4"/>
    <p:sldId id="1170" r:id="rId5"/>
    <p:sldId id="1171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85" d="100"/>
          <a:sy n="85" d="100"/>
        </p:scale>
        <p:origin x="96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25.01.2018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DE60F0F-031A-4A05-BF22-B9814D0D4092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9CDE5-9FC1-4D9F-A083-CA3C2DAD1C9D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4ED8B5-AEC0-4205-BD15-DF972244B060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0512A6-B0E1-474A-80BA-5E5ACDD75939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CC3C1-7435-4591-B25D-28F719010905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D07E46D-A821-46D2-A316-064BD2F78C02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FD8717C-444B-4A56-A042-9B728954C6AF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DDF79-ADA3-4766-AAB6-342685209BF4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1992A-E215-4BED-8161-C4185A66DD38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3AF2F-3524-4ED8-AB3C-2F38C7FB16A7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63B272-968C-4FD2-8D5D-D1B618E85DA3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90E909E-B0DE-45EE-BF2D-93B6BF8EA3F6}" type="datetime1">
              <a:rPr lang="de-DE" smtClean="0"/>
              <a:t>25.01.2018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47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0.png"/><Relationship Id="rId5" Type="http://schemas.openxmlformats.org/officeDocument/2006/relationships/image" Target="../media/image450.png"/><Relationship Id="rId4" Type="http://schemas.openxmlformats.org/officeDocument/2006/relationships/image" Target="../media/image4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0.png"/><Relationship Id="rId4" Type="http://schemas.openxmlformats.org/officeDocument/2006/relationships/image" Target="../media/image50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2.png"/><Relationship Id="rId2" Type="http://schemas.openxmlformats.org/officeDocument/2006/relationships/image" Target="../media/image13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5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90.png"/><Relationship Id="rId5" Type="http://schemas.openxmlformats.org/officeDocument/2006/relationships/image" Target="../media/image580.png"/><Relationship Id="rId4" Type="http://schemas.openxmlformats.org/officeDocument/2006/relationships/image" Target="../media/image5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Aufgaben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457200" indent="-457200"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 smtClean="0"/>
                  <a:t>Ist </a:t>
                </a:r>
                <a:r>
                  <a:rPr lang="de-DE" sz="2400" dirty="0"/>
                  <a:t>die Funktion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0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de-DE" sz="2400" i="1" dirty="0" smtClean="0">
                            <a:latin typeface="Cambria Math"/>
                          </a:rPr>
                          <m:t>8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⋅</m:t>
                        </m:r>
                        <m:func>
                          <m:func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 i="0" dirty="0" smtClean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de-DE" sz="2400" dirty="0" smtClean="0"/>
                  <a:t> symmetrisch zur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sz="2400" dirty="0" smtClean="0"/>
                  <a:t>-Achse?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 smtClean="0"/>
                  <a:t>Prüfen Sie die Funktion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0" dirty="0" smtClean="0">
                        <a:latin typeface="Cambria Math"/>
                      </a:rPr>
                      <m:t>=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⋅</m:t>
                    </m:r>
                    <m:r>
                      <m:rPr>
                        <m:sty m:val="p"/>
                      </m:rPr>
                      <a:rPr lang="de-DE" sz="2400" i="1" dirty="0" err="1" smtClean="0">
                        <a:latin typeface="Cambria Math"/>
                      </a:rPr>
                      <m:t>cos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 smtClean="0"/>
                  <a:t> auf Punktsymmetrie zum Ursprung.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 smtClean="0"/>
                  <a:t>Begründen Sie, dass Funktion </a:t>
                </a: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0" dirty="0" smtClean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i="0" dirty="0" smtClean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de-DE" sz="2400" i="1" dirty="0" smtClean="0">
                                <a:latin typeface="Cambria Math"/>
                              </a:rPr>
                              <m:t>−2</m:t>
                            </m:r>
                          </m:e>
                        </m:d>
                      </m:e>
                    </m:func>
                    <m:r>
                      <a:rPr lang="de-DE" sz="2400" i="1" dirty="0" smtClean="0">
                        <a:latin typeface="Cambria Math"/>
                      </a:rPr>
                      <m:t>+3</m:t>
                    </m:r>
                  </m:oMath>
                </a14:m>
                <a:r>
                  <a:rPr lang="de-DE" sz="2400" dirty="0" smtClean="0"/>
                  <a:t> punktsymmetrisch zum Punkt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2</m:t>
                        </m:r>
                      </m:e>
                      <m:e>
                        <m:r>
                          <a:rPr lang="de-DE" sz="2400" i="1" dirty="0" smtClean="0">
                            <a:latin typeface="Cambria Math"/>
                          </a:rPr>
                          <m:t>3</m:t>
                        </m:r>
                      </m:e>
                    </m:d>
                  </m:oMath>
                </a14:m>
                <a:r>
                  <a:rPr lang="de-DE" sz="2400" dirty="0" smtClean="0"/>
                  <a:t> ist.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rabicPeriod"/>
                </a:pPr>
                <a:r>
                  <a:rPr lang="de-DE" sz="2400" dirty="0"/>
                  <a:t>Überprüfe, ob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 smtClean="0">
                        <a:latin typeface="Cambria Math"/>
                      </a:rPr>
                      <m:t>=4</m:t>
                    </m:r>
                    <m:r>
                      <a:rPr lang="de-DE" sz="2400" b="0" i="1" dirty="0" smtClean="0">
                        <a:latin typeface="Cambria Math"/>
                      </a:rPr>
                      <m:t>⋅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 dirty="0" smtClean="0">
                            <a:latin typeface="Cambria Math"/>
                          </a:rPr>
                          <m:t>−0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,25⋅</m:t>
                        </m:r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de-DE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400" i="1" dirty="0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2400" i="1" dirty="0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400" i="1" dirty="0" smtClean="0">
                                <a:latin typeface="Cambria Math"/>
                              </a:rPr>
                              <m:t>−6</m:t>
                            </m:r>
                            <m:r>
                              <a:rPr lang="de-DE" sz="240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de-DE" sz="2400" i="1" dirty="0" smtClean="0">
                                <a:latin typeface="Cambria Math"/>
                              </a:rPr>
                              <m:t>+9</m:t>
                            </m:r>
                          </m:e>
                        </m:d>
                      </m:sup>
                    </m:sSup>
                    <m:r>
                      <a:rPr lang="de-DE" sz="2400" b="0" i="1" dirty="0" smtClean="0">
                        <a:latin typeface="Cambria Math"/>
                      </a:rPr>
                      <m:t>⋅</m:t>
                    </m:r>
                    <m:func>
                      <m:func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i="0" dirty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/>
                              </a:rPr>
                              <m:t>𝑥</m:t>
                            </m:r>
                            <m:r>
                              <a:rPr lang="de-DE" sz="2400" i="1" dirty="0" smtClean="0">
                                <a:latin typeface="Cambria Math"/>
                              </a:rPr>
                              <m:t>−3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 smtClean="0"/>
                  <a:t> achsensymmetrisch ist zur Achse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=3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457200" indent="-457200">
                  <a:buClrTx/>
                  <a:buSzPct val="100000"/>
                  <a:buFont typeface="+mj-lt"/>
                  <a:buAutoNum type="arabicPeriod"/>
                </a:pP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672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Aufgabe 1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Es gilt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−</m:t>
                        </m:r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dirty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4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b="0" i="1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de-DE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de-DE" sz="2400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de-DE" sz="2400" i="1" dirty="0">
                            <a:latin typeface="Cambria Math"/>
                          </a:rPr>
                          <m:t>8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⋅</m:t>
                        </m:r>
                        <m:func>
                          <m:func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 dirty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b="0" i="1" dirty="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de-DE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den>
                    </m:f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Da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i="0" dirty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 smtClean="0"/>
                  <a:t> symmetrisch zur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sz="2400" dirty="0" smtClean="0"/>
                  <a:t>-Achse ist,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gilt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dirty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de-DE" sz="2400" b="0" i="1" dirty="0" smtClean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 dirty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func>
                  </m:oMath>
                </a14:m>
                <a:r>
                  <a:rPr lang="de-DE" sz="2400" dirty="0" smtClean="0"/>
                  <a:t>. Zusammen mit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de-DE" sz="24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de-DE" sz="2400" i="1" dirty="0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de-DE" sz="240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de-DE" sz="2400" i="1" dirty="0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de-DE" sz="240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de-DE" sz="2400" dirty="0" smtClean="0"/>
                  <a:t> erhält man: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−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0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 dirty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de-DE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de-DE" sz="2400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de-DE" sz="2400" i="1" dirty="0">
                            <a:latin typeface="Cambria Math"/>
                          </a:rPr>
                          <m:t>8⋅</m:t>
                        </m:r>
                        <m:func>
                          <m:func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 dirty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 dirty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de-DE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den>
                    </m:f>
                    <m:r>
                      <a:rPr lang="de-DE" sz="2400" b="0" i="1" dirty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de-DE" sz="2400" i="1" dirty="0">
                            <a:latin typeface="Cambria Math"/>
                          </a:rPr>
                          <m:t>8⋅</m:t>
                        </m:r>
                        <m:func>
                          <m:func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 dirty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den>
                    </m:f>
                    <m:r>
                      <a:rPr lang="de-DE" sz="2400" b="0" i="1" dirty="0" smtClean="0">
                        <a:latin typeface="Cambria Math"/>
                      </a:rPr>
                      <m:t>=</m:t>
                    </m:r>
                    <m:r>
                      <a:rPr lang="de-DE" sz="2400" b="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Ergebnis:</a:t>
                </a:r>
                <a:r>
                  <a:rPr lang="de-DE" sz="2400" dirty="0" smtClean="0"/>
                  <a:t>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 ist symmetrisch zur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sz="2400" dirty="0" smtClean="0"/>
                  <a:t>-Achse.</a:t>
                </a: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 descr="Ergebnisgraf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628800"/>
            <a:ext cx="2638425" cy="2638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7812360" y="1643837"/>
                <a:ext cx="910233" cy="55502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8⋅</m:t>
                          </m:r>
                          <m:func>
                            <m:funcPr>
                              <m:ctrlP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DE" sz="1400" dirty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DE" sz="14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1400" i="1" dirty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de-DE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360" y="1643837"/>
                <a:ext cx="910233" cy="55502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7208678" y="155679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678" y="1556792"/>
                <a:ext cx="32880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8456143" y="2835180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6143" y="2835180"/>
                <a:ext cx="32880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7562889" y="8552"/>
                <a:ext cx="1545615" cy="55502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400" dirty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1400" i="1" dirty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DE" sz="1400" i="1" dirty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e-DE" sz="1400" i="1" dirty="0">
                              <a:latin typeface="Cambria Math"/>
                            </a:rPr>
                            <m:t>8⋅</m:t>
                          </m:r>
                          <m:func>
                            <m:func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de-DE" sz="1400" dirty="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de-DE" sz="14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de-DE" sz="1400" i="1" dirty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</m:den>
                      </m:f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2889" y="8552"/>
                <a:ext cx="1545615" cy="55502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2791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Aufgabe 2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Es gilt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−</m:t>
                        </m:r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dirty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−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</a:rPr>
                      <m:t>⋅</m:t>
                    </m:r>
                    <m:func>
                      <m:func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dirty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de-DE" sz="24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2400" b="0" i="1" dirty="0" smtClean="0">
                        <a:latin typeface="Cambria Math"/>
                      </a:rPr>
                      <m:t>=−</m:t>
                    </m:r>
                    <m:r>
                      <a:rPr lang="de-DE" sz="2400" b="0" i="1" dirty="0" smtClean="0">
                        <a:latin typeface="Cambria Math"/>
                      </a:rPr>
                      <m:t>𝑥</m:t>
                    </m:r>
                    <m:func>
                      <m:func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dirty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  <a:p>
                <a:pPr marL="0" indent="0">
                  <a:buNone/>
                </a:pPr>
                <a:r>
                  <a:rPr lang="de-DE" sz="2400" dirty="0" smtClean="0"/>
                  <a:t>Beachte, dass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dirty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−</m:t>
                            </m:r>
                            <m:r>
                              <a:rPr lang="de-DE" sz="2400" i="1" dirty="0">
                                <a:latin typeface="Cambria Math"/>
                              </a:rPr>
                              <m:t>𝑥</m:t>
                            </m:r>
                          </m:e>
                        </m:d>
                        <m:r>
                          <a:rPr lang="de-DE" sz="2400" i="1" dirty="0">
                            <a:latin typeface="Cambria Math"/>
                          </a:rPr>
                          <m:t>=</m:t>
                        </m:r>
                        <m:func>
                          <m:func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de-DE" sz="2400" dirty="0">
                                <a:latin typeface="Cambria Math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de-DE" sz="24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</m:d>
                          </m:e>
                        </m:func>
                      </m:e>
                    </m:func>
                  </m:oMath>
                </a14:m>
                <a:r>
                  <a:rPr lang="de-DE" sz="2400" dirty="0" smtClean="0"/>
                  <a:t> ist.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Außerdem gilt </a:t>
                </a:r>
                <a14:m>
                  <m:oMath xmlns:m="http://schemas.openxmlformats.org/officeDocument/2006/math">
                    <m:r>
                      <a:rPr lang="de-DE" sz="2400" b="0" i="0" dirty="0" smtClean="0">
                        <a:latin typeface="Cambria Math"/>
                      </a:rPr>
                      <m:t>−</m:t>
                    </m:r>
                    <m:r>
                      <a:rPr lang="de-DE" sz="2400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</a:rPr>
                      <m:t>=−</m:t>
                    </m:r>
                    <m:r>
                      <a:rPr lang="de-DE" sz="2400" b="0" i="1" dirty="0" smtClean="0">
                        <a:latin typeface="Cambria Math"/>
                      </a:rPr>
                      <m:t>𝑥</m:t>
                    </m:r>
                    <m:r>
                      <a:rPr lang="de-DE" sz="2400" b="0" i="1" dirty="0" smtClean="0">
                        <a:latin typeface="Cambria Math"/>
                      </a:rPr>
                      <m:t>⋅</m:t>
                    </m:r>
                    <m:func>
                      <m:func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dirty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Wie man sieht ist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−</m:t>
                        </m:r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dirty="0">
                        <a:latin typeface="Cambria Math"/>
                      </a:rPr>
                      <m:t>=</m:t>
                    </m:r>
                    <m:r>
                      <a:rPr lang="de-DE" sz="2400" b="0" i="1" dirty="0" smtClean="0">
                        <a:latin typeface="Cambria Math"/>
                      </a:rPr>
                      <m:t>−</m:t>
                    </m:r>
                    <m:r>
                      <a:rPr lang="de-DE" sz="2400" b="0" i="1" dirty="0" smtClean="0">
                        <a:latin typeface="Cambria Math"/>
                      </a:rPr>
                      <m:t>𝑓</m:t>
                    </m:r>
                    <m:r>
                      <a:rPr lang="de-DE" sz="2400" b="0" i="1" dirty="0" smtClean="0">
                        <a:latin typeface="Cambria Math"/>
                      </a:rPr>
                      <m:t>(</m:t>
                    </m:r>
                    <m:r>
                      <a:rPr lang="de-DE" sz="2400" b="0" i="1" dirty="0" smtClean="0">
                        <a:latin typeface="Cambria Math"/>
                      </a:rPr>
                      <m:t>𝑥</m:t>
                    </m:r>
                    <m:r>
                      <a:rPr lang="de-DE" sz="2400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buNone/>
                </a:pPr>
                <a:endParaRPr lang="de-DE" sz="2400" b="1" dirty="0" smtClean="0">
                  <a:solidFill>
                    <a:srgbClr val="0000FF"/>
                  </a:solidFill>
                </a:endParaRPr>
              </a:p>
              <a:p>
                <a:pPr marL="0" indent="0"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Ergebnis</a:t>
                </a:r>
                <a:r>
                  <a:rPr lang="de-DE" sz="2400" b="1" dirty="0">
                    <a:solidFill>
                      <a:srgbClr val="0000FF"/>
                    </a:solidFill>
                  </a:rPr>
                  <a:t>:</a:t>
                </a:r>
                <a:r>
                  <a:rPr lang="de-DE" sz="2400" dirty="0"/>
                  <a:t>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r>
                      <a:rPr lang="de-DE" sz="2400" i="1" dirty="0">
                        <a:latin typeface="Cambria Math"/>
                      </a:rPr>
                      <m:t>(</m:t>
                    </m:r>
                    <m:r>
                      <a:rPr lang="de-DE" sz="2400" i="1" dirty="0">
                        <a:latin typeface="Cambria Math"/>
                      </a:rPr>
                      <m:t>𝑥</m:t>
                    </m:r>
                    <m:r>
                      <a:rPr lang="de-DE" sz="2400" i="1" dirty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/>
                  <a:t> ist </a:t>
                </a:r>
                <a:r>
                  <a:rPr lang="de-DE" sz="2400" dirty="0" smtClean="0"/>
                  <a:t>punktsymmetrisch zum Ursprung.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Ergebnisgraf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447" y="1595858"/>
            <a:ext cx="2695575" cy="2695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7524328" y="14814"/>
                <a:ext cx="15478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400" dirty="0">
                          <a:latin typeface="Cambria Math"/>
                        </a:rPr>
                        <m:t>=</m:t>
                      </m:r>
                      <m:r>
                        <a:rPr lang="de-DE" sz="1400" i="1" dirty="0">
                          <a:latin typeface="Cambria Math"/>
                        </a:rPr>
                        <m:t>𝑥</m:t>
                      </m:r>
                      <m:r>
                        <a:rPr lang="de-DE" sz="1400" i="1" dirty="0">
                          <a:latin typeface="Cambria Math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de-DE" sz="1400" i="1" dirty="0" err="1">
                          <a:latin typeface="Cambria Math"/>
                        </a:rPr>
                        <m:t>cos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4328" y="14814"/>
                <a:ext cx="1547860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7316207" y="1530158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207" y="1530158"/>
                <a:ext cx="328808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8545916" y="2790790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5916" y="2790790"/>
                <a:ext cx="328808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7056588" y="1825079"/>
                <a:ext cx="1546321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400" dirty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1400" i="1" dirty="0">
                          <a:solidFill>
                            <a:srgbClr val="0000FF"/>
                          </a:solidFill>
                          <a:latin typeface="Cambria Math"/>
                        </a:rPr>
                        <m:t>𝑥</m:t>
                      </m:r>
                      <m:r>
                        <a:rPr lang="de-DE" sz="1400" i="1" dirty="0">
                          <a:solidFill>
                            <a:srgbClr val="0000FF"/>
                          </a:solidFill>
                          <a:latin typeface="Cambria Math"/>
                        </a:rPr>
                        <m:t>⋅</m:t>
                      </m:r>
                      <m:func>
                        <m:funcPr>
                          <m:ctrlPr>
                            <a:rPr lang="de-DE" sz="14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400" b="0" i="0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de-DE" sz="14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de-DE" sz="14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1400" b="0" i="1" dirty="0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de-DE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6588" y="1825079"/>
                <a:ext cx="1546321" cy="307777"/>
              </a:xfrm>
              <a:prstGeom prst="rect">
                <a:avLst/>
              </a:prstGeom>
              <a:blipFill>
                <a:blip r:embed="rId7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757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Aufgabe 3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 smtClean="0"/>
                  <a:t>Durch Verschieben der Sinus-Funktion um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de-DE" sz="2400" dirty="0" smtClean="0"/>
                  <a:t> Einheiten nach rechts und um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 smtClean="0"/>
                  <a:t> Einheiten nach oben erhält man den Funktionsterm </a:t>
                </a:r>
                <a14:m>
                  <m:oMath xmlns:m="http://schemas.openxmlformats.org/officeDocument/2006/math">
                    <m:r>
                      <a:rPr lang="de-DE" sz="2400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dirty="0">
                        <a:latin typeface="Cambria Math"/>
                      </a:rPr>
                      <m:t>=</m:t>
                    </m:r>
                    <m:func>
                      <m:func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dirty="0">
                            <a:latin typeface="Cambria Math"/>
                          </a:rPr>
                          <m:t>sin</m:t>
                        </m:r>
                      </m:fName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de-DE" sz="2400" i="1" dirty="0" smtClean="0">
                                <a:latin typeface="Cambria Math"/>
                              </a:rPr>
                              <m:t>−</m:t>
                            </m:r>
                            <m:r>
                              <a:rPr lang="de-DE" sz="2400" i="1" dirty="0" smtClean="0">
                                <a:latin typeface="Cambria Math"/>
                              </a:rPr>
                              <m:t>2</m:t>
                            </m:r>
                          </m:e>
                        </m:d>
                      </m:e>
                    </m:func>
                    <m:r>
                      <a:rPr lang="de-DE" sz="2400" i="1" dirty="0" smtClean="0">
                        <a:latin typeface="Cambria Math"/>
                      </a:rPr>
                      <m:t>+</m:t>
                    </m:r>
                    <m:r>
                      <a:rPr lang="de-DE" sz="2400" i="1" dirty="0" smtClean="0">
                        <a:latin typeface="Cambria Math"/>
                      </a:rPr>
                      <m:t>3</m:t>
                    </m:r>
                  </m:oMath>
                </a14:m>
                <a:r>
                  <a:rPr lang="de-DE" sz="2400" dirty="0" smtClean="0"/>
                  <a:t>.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Da die Sinus-Funktion punktsymmetrisch zum Ursprung ist, muss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 punktsymmetrisch zum Punkt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  <m:r>
                      <a:rPr lang="de-DE" sz="2400" i="1" dirty="0" smtClean="0">
                        <a:latin typeface="Cambria Math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</a:rPr>
                      <m:t>2</m:t>
                    </m:r>
                    <m:r>
                      <a:rPr lang="de-DE" sz="2400" i="1" dirty="0" smtClean="0">
                        <a:latin typeface="Cambria Math"/>
                      </a:rPr>
                      <m:t>|</m:t>
                    </m:r>
                    <m:r>
                      <a:rPr lang="de-DE" sz="2400" i="1" dirty="0" smtClean="0">
                        <a:latin typeface="Cambria Math"/>
                      </a:rPr>
                      <m:t>3</m:t>
                    </m:r>
                    <m:r>
                      <a:rPr lang="de-DE" sz="240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dirty="0" smtClean="0"/>
                  <a:t> sein.</a:t>
                </a:r>
                <a:endParaRPr lang="de-DE" sz="2400" b="1" dirty="0" smtClean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/>
              <p:cNvSpPr/>
              <p:nvPr/>
            </p:nvSpPr>
            <p:spPr>
              <a:xfrm>
                <a:off x="7164288" y="44623"/>
                <a:ext cx="1920333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400" dirty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de-DE" sz="1400" i="1" dirty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400" dirty="0"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de-DE" sz="14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i="1" dirty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1400" i="1" dirty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de-DE" sz="1400" i="1" dirty="0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</m:func>
                      <m:r>
                        <a:rPr lang="de-DE" sz="1400" i="1" dirty="0">
                          <a:latin typeface="Cambria Math"/>
                        </a:rPr>
                        <m:t>+</m:t>
                      </m:r>
                      <m:r>
                        <a:rPr lang="de-DE" sz="1400" i="1" dirty="0"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5" name="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44623"/>
                <a:ext cx="1920333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321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 Aufgabe 4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200" i="1" dirty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2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200" i="1" dirty="0">
                        <a:latin typeface="Cambria Math"/>
                      </a:rPr>
                      <m:t>=4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/>
                          </a:rPr>
                          <m:t>−0,25⋅</m:t>
                        </m:r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de-DE" sz="2200" i="1" dirty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de-DE" sz="2200" i="1" dirty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de-DE" sz="2200" i="1" dirty="0">
                                <a:latin typeface="Cambria Math"/>
                              </a:rPr>
                              <m:t>−6</m:t>
                            </m:r>
                            <m:r>
                              <a:rPr lang="de-DE" sz="22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de-DE" sz="2200" i="1" dirty="0">
                                <a:latin typeface="Cambria Math"/>
                              </a:rPr>
                              <m:t>+9</m:t>
                            </m:r>
                          </m:e>
                        </m:d>
                      </m:sup>
                    </m:sSup>
                    <m:func>
                      <m:func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dirty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de-DE" sz="2200" i="1" dirty="0">
                                <a:latin typeface="Cambria Math"/>
                              </a:rPr>
                              <m:t>−3</m:t>
                            </m:r>
                          </m:e>
                        </m:d>
                      </m:e>
                    </m:func>
                    <m:r>
                      <a:rPr lang="de-DE" sz="2200" i="1" dirty="0">
                        <a:latin typeface="Cambria Math"/>
                      </a:rPr>
                      <m:t>=4</m:t>
                    </m:r>
                    <m:sSup>
                      <m:sSup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200" i="1" dirty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200" i="1" dirty="0">
                            <a:latin typeface="Cambria Math"/>
                          </a:rPr>
                          <m:t>−0,25⋅</m:t>
                        </m:r>
                        <m:sSup>
                          <m:sSupPr>
                            <m:ctrlPr>
                              <a:rPr lang="de-DE" sz="2200" b="0" i="1" dirty="0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20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200" b="0" i="1" dirty="0" smtClean="0">
                                    <a:latin typeface="Cambria Math"/>
                                  </a:rPr>
                                  <m:t>𝑥</m:t>
                                </m:r>
                                <m:r>
                                  <a:rPr lang="de-DE" sz="2200" b="0" i="1" dirty="0" smtClean="0">
                                    <a:latin typeface="Cambria Math"/>
                                  </a:rPr>
                                  <m:t>−3</m:t>
                                </m:r>
                              </m:e>
                            </m:d>
                          </m:e>
                          <m:sup>
                            <m:r>
                              <a:rPr lang="de-DE" sz="2200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  <m:func>
                      <m:funcPr>
                        <m:ctrlPr>
                          <a:rPr lang="de-DE" sz="22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200" dirty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2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200" i="1" dirty="0">
                                <a:latin typeface="Cambria Math"/>
                              </a:rPr>
                              <m:t>𝑥</m:t>
                            </m:r>
                            <m:r>
                              <a:rPr lang="de-DE" sz="2200" i="1" dirty="0">
                                <a:latin typeface="Cambria Math"/>
                              </a:rPr>
                              <m:t>−3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200" dirty="0" smtClean="0"/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Verschiebung um 3 nach links (also in die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𝑦</m:t>
                    </m:r>
                  </m:oMath>
                </a14:m>
                <a:r>
                  <a:rPr lang="de-DE" sz="2400" dirty="0" smtClean="0"/>
                  <a:t>-Achse) liefert: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i="1" dirty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de-DE" sz="2400" i="1" dirty="0">
                        <a:latin typeface="Cambria Math"/>
                      </a:rPr>
                      <m:t>=</m:t>
                    </m:r>
                    <m:r>
                      <a:rPr lang="de-DE" sz="2400" b="0" i="1" dirty="0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de-DE" sz="2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/>
                          </a:rPr>
                          <m:t>𝑥</m:t>
                        </m:r>
                        <m:r>
                          <a:rPr lang="de-DE" sz="2400" b="0" i="1" dirty="0" smtClean="0">
                            <a:latin typeface="Cambria Math"/>
                          </a:rPr>
                          <m:t>+3</m:t>
                        </m:r>
                      </m:e>
                    </m:d>
                    <m:r>
                      <a:rPr lang="de-DE" sz="2400" b="0" i="1" dirty="0" smtClean="0">
                        <a:latin typeface="Cambria Math"/>
                      </a:rPr>
                      <m:t>=</m:t>
                    </m:r>
                    <m:r>
                      <a:rPr lang="de-DE" sz="2400" i="1" dirty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 dirty="0">
                            <a:latin typeface="Cambria Math"/>
                          </a:rPr>
                          <m:t>−0,25</m:t>
                        </m:r>
                        <m:sSup>
                          <m:sSup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b="0" i="1" dirty="0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  <m:func>
                      <m:func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dirty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r>
                  <a:rPr lang="de-DE" sz="2400" dirty="0" smtClean="0"/>
                  <a:t>. Nun ist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b="0" i="1" dirty="0" smtClean="0">
                        <a:latin typeface="Cambria Math" pitchFamily="18" charset="0"/>
                        <a:ea typeface="Cambria Math" pitchFamily="18" charset="0"/>
                      </a:rPr>
                      <m:t>𝑔</m:t>
                    </m:r>
                    <m:d>
                      <m:dPr>
                        <m:ctrlPr>
                          <a:rPr lang="de-DE" sz="2400" i="1" dirty="0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r>
                          <a:rPr lang="de-DE" sz="2400" b="0" i="1" dirty="0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−</m:t>
                        </m:r>
                        <m:r>
                          <a:rPr lang="de-DE" sz="2400" b="0" i="1" dirty="0" smtClean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</m:d>
                    <m:r>
                      <a:rPr lang="de-DE" sz="2400" b="0" i="1" dirty="0" smtClean="0">
                        <a:latin typeface="Cambria Math" pitchFamily="18" charset="0"/>
                        <a:ea typeface="Cambria Math" pitchFamily="18" charset="0"/>
                      </a:rPr>
                      <m:t>=4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pPr>
                      <m:e>
                        <m:r>
                          <a:rPr lang="de-DE" sz="2400" b="0" i="1" dirty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𝑒</m:t>
                        </m:r>
                      </m:e>
                      <m:sup>
                        <m:r>
                          <a:rPr lang="de-DE" sz="2400" b="0" i="1" dirty="0">
                            <a:latin typeface="Cambria Math" panose="02040503050406030204" pitchFamily="18" charset="0"/>
                            <a:ea typeface="Cambria Math" pitchFamily="18" charset="0"/>
                          </a:rPr>
                          <m:t>−0,25⋅</m:t>
                        </m:r>
                        <m:sSup>
                          <m:sSupPr>
                            <m:ctrlPr>
                              <a:rPr lang="de-DE" sz="2400" i="1" dirty="0"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de-DE" sz="2400" b="0" i="1" dirty="0" smtClean="0"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de-DE" sz="2400" b="0" i="1" dirty="0" smtClean="0"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−</m:t>
                                </m:r>
                                <m:r>
                                  <a:rPr lang="de-DE" sz="2400" b="0" i="1" dirty="0" smtClean="0"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de-DE" sz="2400" b="0" i="1" dirty="0"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  <m:func>
                      <m:funcPr>
                        <m:ctrlPr>
                          <a:rPr lang="de-DE" sz="2400" i="1" dirty="0"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b="0" i="0" dirty="0">
                            <a:latin typeface="Cambria Math" pitchFamily="18" charset="0"/>
                            <a:ea typeface="Cambria Math" pitchFamily="18" charset="0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r>
                              <a:rPr lang="de-DE" sz="2400" b="0" i="1" dirty="0" smtClean="0">
                                <a:latin typeface="Cambria Math" pitchFamily="18" charset="0"/>
                                <a:ea typeface="Cambria Math" pitchFamily="18" charset="0"/>
                              </a:rPr>
                              <m:t>−</m:t>
                            </m:r>
                            <m:r>
                              <a:rPr lang="de-DE" sz="2400" b="0" i="1" dirty="0"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2400" b="0" i="1" dirty="0" smtClean="0">
                        <a:latin typeface="Cambria Math"/>
                        <a:ea typeface="Cambria Math" pitchFamily="18" charset="0"/>
                      </a:rPr>
                      <m:t>=</m:t>
                    </m:r>
                    <m:r>
                      <a:rPr lang="de-DE" sz="2400" i="1" dirty="0">
                        <a:latin typeface="Cambria Math"/>
                      </a:rPr>
                      <m:t>4</m:t>
                    </m:r>
                    <m:sSup>
                      <m:sSup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400" i="1" dirty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de-DE" sz="2400" i="1" dirty="0">
                            <a:latin typeface="Cambria Math"/>
                          </a:rPr>
                          <m:t>−0,25</m:t>
                        </m:r>
                        <m:sSup>
                          <m:sSup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de-DE" sz="2400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sup>
                    </m:sSup>
                    <m:func>
                      <m:funcPr>
                        <m:ctrlPr>
                          <a:rPr lang="de-DE" sz="2400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DE" sz="2400" dirty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de-DE" sz="240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sz="2400" i="1" dirty="0">
                                <a:latin typeface="Cambria Math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de-DE" sz="2400" b="0" i="1" dirty="0" smtClean="0">
                        <a:latin typeface="Cambria Math"/>
                      </a:rPr>
                      <m:t>=</m:t>
                    </m:r>
                    <m:r>
                      <a:rPr lang="de-DE" sz="2400" b="0" i="1" dirty="0" smtClean="0">
                        <a:latin typeface="Cambria Math"/>
                      </a:rPr>
                      <m:t>𝑔</m:t>
                    </m:r>
                    <m:r>
                      <a:rPr lang="de-DE" sz="2400" b="0" i="1" dirty="0" smtClean="0">
                        <a:latin typeface="Cambria Math"/>
                      </a:rPr>
                      <m:t>(</m:t>
                    </m:r>
                    <m:r>
                      <a:rPr lang="de-DE" sz="2400" b="0" i="1" dirty="0" smtClean="0">
                        <a:latin typeface="Cambria Math"/>
                      </a:rPr>
                      <m:t>𝑥</m:t>
                    </m:r>
                    <m:r>
                      <a:rPr lang="de-DE" sz="2400" b="0" i="1" dirty="0" smtClean="0">
                        <a:latin typeface="Cambria Math"/>
                      </a:rPr>
                      <m:t>)</m:t>
                    </m:r>
                  </m:oMath>
                </a14:m>
                <a:r>
                  <a:rPr lang="de-DE" sz="2400" i="1" dirty="0" smtClean="0">
                    <a:latin typeface="Cambria Math" pitchFamily="18" charset="0"/>
                    <a:ea typeface="Cambria Math" pitchFamily="18" charset="0"/>
                  </a:rPr>
                  <a:t> </a:t>
                </a:r>
              </a:p>
              <a:p>
                <a:pPr marL="0" indent="0">
                  <a:buNone/>
                </a:pPr>
                <a:endParaRPr lang="de-DE" sz="2400" dirty="0" smtClean="0">
                  <a:ea typeface="Cambria Math" pitchFamily="18" charset="0"/>
                </a:endParaRPr>
              </a:p>
              <a:p>
                <a:pPr marL="0" indent="0">
                  <a:buNone/>
                </a:pPr>
                <a:r>
                  <a:rPr lang="de-DE" sz="2400" dirty="0" smtClean="0">
                    <a:ea typeface="Cambria Math" pitchFamily="18" charset="0"/>
                  </a:rPr>
                  <a:t>Das bedeutet, dass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𝑔</m:t>
                    </m:r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)</m:t>
                    </m:r>
                  </m:oMath>
                </a14:m>
                <a:r>
                  <a:rPr lang="de-DE" sz="2400" dirty="0" smtClean="0">
                    <a:ea typeface="Cambria Math" pitchFamily="18" charset="0"/>
                  </a:rPr>
                  <a:t> symmetrisch zur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𝑦</m:t>
                    </m:r>
                  </m:oMath>
                </a14:m>
                <a:r>
                  <a:rPr lang="de-DE" sz="2400" dirty="0" smtClean="0">
                    <a:ea typeface="Cambria Math" pitchFamily="18" charset="0"/>
                  </a:rPr>
                  <a:t>-Achse ist und somit ist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𝑓</m:t>
                    </m:r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(</m:t>
                    </m:r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)</m:t>
                    </m:r>
                  </m:oMath>
                </a14:m>
                <a:r>
                  <a:rPr lang="de-DE" sz="2400" dirty="0" smtClean="0">
                    <a:ea typeface="Cambria Math" pitchFamily="18" charset="0"/>
                  </a:rPr>
                  <a:t> achsen-</a:t>
                </a:r>
              </a:p>
              <a:p>
                <a:pPr marL="0" indent="0">
                  <a:buNone/>
                </a:pPr>
                <a:r>
                  <a:rPr lang="de-DE" sz="2400" dirty="0" smtClean="0">
                    <a:ea typeface="Cambria Math" pitchFamily="18" charset="0"/>
                  </a:rPr>
                  <a:t>Symmetrisch zur Achse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𝑥</m:t>
                    </m:r>
                    <m:r>
                      <a:rPr lang="de-DE" sz="2400" i="1" dirty="0" smtClean="0">
                        <a:latin typeface="Cambria Math"/>
                        <a:ea typeface="Cambria Math" pitchFamily="18" charset="0"/>
                      </a:rPr>
                      <m:t>=3</m:t>
                    </m:r>
                  </m:oMath>
                </a14:m>
                <a:r>
                  <a:rPr lang="de-DE" sz="2400" dirty="0" smtClean="0">
                    <a:ea typeface="Cambria Math" pitchFamily="18" charset="0"/>
                  </a:rPr>
                  <a:t>.</a:t>
                </a:r>
                <a:endParaRPr lang="de-DE" sz="2400" dirty="0"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Ergebnisgraf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669336"/>
            <a:ext cx="2422401" cy="2422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6723362" y="3590772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𝑦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3362" y="3590772"/>
                <a:ext cx="328808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/>
              <p:cNvSpPr/>
              <p:nvPr/>
            </p:nvSpPr>
            <p:spPr>
              <a:xfrm>
                <a:off x="8312136" y="4509120"/>
                <a:ext cx="328808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b="0" i="1" dirty="0" smtClean="0">
                          <a:solidFill>
                            <a:srgbClr val="000000"/>
                          </a:solidFill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 xmlns="">
          <p:sp>
            <p:nvSpPr>
              <p:cNvPr id="10" name="Rechteck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136" y="4509120"/>
                <a:ext cx="328808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hteck 10"/>
              <p:cNvSpPr/>
              <p:nvPr/>
            </p:nvSpPr>
            <p:spPr>
              <a:xfrm>
                <a:off x="5884150" y="6073585"/>
                <a:ext cx="2966451" cy="3407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400" i="1" dirty="0" smtClean="0">
                          <a:solidFill>
                            <a:srgbClr val="0000FF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de-DE" sz="1400" i="1" dirty="0">
                          <a:solidFill>
                            <a:srgbClr val="0000FF"/>
                          </a:solidFill>
                          <a:latin typeface="Cambria Math"/>
                        </a:rPr>
                        <m:t>=4</m:t>
                      </m:r>
                      <m:sSup>
                        <m:sSupPr>
                          <m:ctrlP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−0,25⋅</m:t>
                          </m:r>
                          <m:d>
                            <m:dPr>
                              <m:ctrlP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sz="1400" i="1" dirty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sz="1400" i="1" dirty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de-DE" sz="1400" i="1" dirty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−6</m:t>
                              </m:r>
                              <m: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+9</m:t>
                              </m:r>
                            </m:e>
                          </m:d>
                        </m:sup>
                      </m:sSup>
                      <m:func>
                        <m:funcPr>
                          <m:ctrlPr>
                            <a:rPr lang="de-DE" sz="1400" i="1" dirty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DE" sz="1400" dirty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𝑥</m:t>
                              </m:r>
                              <m:r>
                                <a:rPr lang="de-DE" sz="1400" i="1" dirty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−3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de-DE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1" name="Rechteck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150" y="6073585"/>
                <a:ext cx="2966451" cy="340734"/>
              </a:xfrm>
              <a:prstGeom prst="rect">
                <a:avLst/>
              </a:prstGeom>
              <a:blipFill rotWithShape="1">
                <a:blip r:embed="rId6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Gerade Verbindung 7"/>
          <p:cNvCxnSpPr/>
          <p:nvPr/>
        </p:nvCxnSpPr>
        <p:spPr>
          <a:xfrm flipV="1">
            <a:off x="7650588" y="3720584"/>
            <a:ext cx="0" cy="2144270"/>
          </a:xfrm>
          <a:prstGeom prst="line">
            <a:avLst/>
          </a:prstGeom>
          <a:ln>
            <a:solidFill>
              <a:srgbClr val="FF0000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49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55</Words>
  <Application>Microsoft Office PowerPoint</Application>
  <PresentationFormat>Bildschirmpräsentation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Calibri</vt:lpstr>
      <vt:lpstr>Cambria Math</vt:lpstr>
      <vt:lpstr>Wingdings</vt:lpstr>
      <vt:lpstr>Wingdings 2</vt:lpstr>
      <vt:lpstr>Galathea</vt:lpstr>
      <vt:lpstr>Aufgaben</vt:lpstr>
      <vt:lpstr>Lösung Aufgabe 1</vt:lpstr>
      <vt:lpstr>Lösung Aufgabe 2</vt:lpstr>
      <vt:lpstr>Lösung Aufgabe 3</vt:lpstr>
      <vt:lpstr>Lösung Aufgabe 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292</cp:revision>
  <dcterms:created xsi:type="dcterms:W3CDTF">2013-03-17T05:38:34Z</dcterms:created>
  <dcterms:modified xsi:type="dcterms:W3CDTF">2018-01-25T18:13:11Z</dcterms:modified>
</cp:coreProperties>
</file>